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33"/>
  </p:notesMasterIdLst>
  <p:sldIdLst>
    <p:sldId id="257" r:id="rId3"/>
    <p:sldId id="295" r:id="rId4"/>
    <p:sldId id="262" r:id="rId5"/>
    <p:sldId id="264" r:id="rId6"/>
    <p:sldId id="289" r:id="rId7"/>
    <p:sldId id="291" r:id="rId8"/>
    <p:sldId id="292" r:id="rId9"/>
    <p:sldId id="293" r:id="rId10"/>
    <p:sldId id="290" r:id="rId11"/>
    <p:sldId id="281" r:id="rId12"/>
    <p:sldId id="270" r:id="rId13"/>
    <p:sldId id="271" r:id="rId14"/>
    <p:sldId id="284" r:id="rId15"/>
    <p:sldId id="282" r:id="rId16"/>
    <p:sldId id="272" r:id="rId17"/>
    <p:sldId id="283" r:id="rId18"/>
    <p:sldId id="265" r:id="rId19"/>
    <p:sldId id="274" r:id="rId20"/>
    <p:sldId id="275" r:id="rId21"/>
    <p:sldId id="277" r:id="rId22"/>
    <p:sldId id="294" r:id="rId23"/>
    <p:sldId id="266" r:id="rId24"/>
    <p:sldId id="278" r:id="rId25"/>
    <p:sldId id="279" r:id="rId26"/>
    <p:sldId id="287" r:id="rId27"/>
    <p:sldId id="286" r:id="rId28"/>
    <p:sldId id="285" r:id="rId29"/>
    <p:sldId id="296" r:id="rId30"/>
    <p:sldId id="280" r:id="rId31"/>
    <p:sldId id="26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826DDC-145A-465F-92BB-769E5DED7A5E}" v="31" dt="2021-01-06T03:33:03.7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1" autoAdjust="0"/>
    <p:restoredTop sz="63990" autoAdjust="0"/>
  </p:normalViewPr>
  <p:slideViewPr>
    <p:cSldViewPr snapToGrid="0">
      <p:cViewPr varScale="1">
        <p:scale>
          <a:sx n="72" d="100"/>
          <a:sy n="72" d="100"/>
        </p:scale>
        <p:origin x="92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1B2D1-B6EE-47C5-96A2-250D1DF9DCFB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53DAA-7661-4C89-AE8C-5A3EB6209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396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1-29wyvvLJA?utm_source=unsplash&amp;utm_medium=referral&amp;utm_content=creditCopyText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roadmap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Got called onto to work on an app</a:t>
            </a:r>
          </a:p>
          <a:p>
            <a:r>
              <a:rPr lang="en-US" dirty="0"/>
              <a:t>That app was a mess</a:t>
            </a:r>
          </a:p>
          <a:p>
            <a:r>
              <a:rPr lang="en-US" dirty="0"/>
              <a:t>Fixed the mess with event driven architecture</a:t>
            </a:r>
          </a:p>
          <a:p>
            <a:r>
              <a:rPr lang="en-US" dirty="0"/>
              <a:t>Sometimes the common stuff doesn’t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472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https://docs.microsoft.com/en-us/azure/architecture/patterns/event-sourcing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Event Sourcing </a:t>
            </a:r>
          </a:p>
          <a:p>
            <a:r>
              <a:rPr lang="en-US" dirty="0"/>
              <a:t>– events are kept and can be replayed for state (think accounting)</a:t>
            </a:r>
          </a:p>
          <a:p>
            <a:pPr marL="171450" indent="-171450">
              <a:buFontTx/>
              <a:buChar char="-"/>
            </a:pPr>
            <a:r>
              <a:rPr lang="en-US" dirty="0"/>
              <a:t>Good for data that needs history and auditing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Good for data that has lots of people adding to it, like inventories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35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Event Streaming – streams of information, often used in IOT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263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the topic, the Customer Service needs to keep track of all the calling services it needs to call to update them on the customer. </a:t>
            </a:r>
          </a:p>
          <a:p>
            <a:r>
              <a:rPr lang="en-US" dirty="0"/>
              <a:t>With the topic, the Customer Service just needs to do one 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117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Kubernetes – can auto scale</a:t>
            </a:r>
          </a:p>
          <a:p>
            <a:r>
              <a:rPr lang="en-US" dirty="0"/>
              <a:t>Or you can have queue-based scaling mechanisms</a:t>
            </a:r>
          </a:p>
          <a:p>
            <a:r>
              <a:rPr lang="en-US" dirty="0"/>
              <a:t>Or you can use queuing on prem to not destroy your on prem infrastructure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560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Consistency Problems – Eventual consistency | you can’t post and then retrieve</a:t>
            </a:r>
          </a:p>
          <a:p>
            <a:r>
              <a:rPr lang="en-US" dirty="0"/>
              <a:t>Event Delivery Failures – Sometimes events don’t get where they need to go</a:t>
            </a:r>
          </a:p>
          <a:p>
            <a:r>
              <a:rPr lang="en-US" dirty="0"/>
              <a:t>Multiple processing of events – Sometimes you get more than one event, make your services Idempotent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9578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Thundering Herd – one service update triggers a bunch of callbacks to the OG service</a:t>
            </a:r>
          </a:p>
          <a:p>
            <a:r>
              <a:rPr lang="en-US" dirty="0"/>
              <a:t>Complexity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014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Storage Queues – a cheap type of storage account. Usable, but not terribly reliable</a:t>
            </a:r>
          </a:p>
          <a:p>
            <a:r>
              <a:rPr lang="en-US" dirty="0"/>
              <a:t>Database – just make a table, works with batch processes and other obvious queuing solutions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1010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Event Grid – Azure/Infra Events</a:t>
            </a:r>
          </a:p>
          <a:p>
            <a:r>
              <a:rPr lang="en-US" dirty="0"/>
              <a:t>Event Hub – IOT type events</a:t>
            </a:r>
          </a:p>
          <a:p>
            <a:r>
              <a:rPr lang="en-US" dirty="0"/>
              <a:t>Service Bus – Business Events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https://docs.microsoft.com/en-us/azure/event-grid/compare-messaging-services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4862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You’re going to find links to each of these in the docs. It’s kind of annoying…</a:t>
            </a:r>
          </a:p>
          <a:p>
            <a:endParaRPr lang="en-US" dirty="0"/>
          </a:p>
          <a:p>
            <a:r>
              <a:rPr lang="en-US" dirty="0"/>
              <a:t>https://github.com/Azure/azure-sdk-for-net/blob/Azure.Messaging.ServiceBus_7.0.0/sdk/servicebus/Azure.Messaging.ServiceBus/README.md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2521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Felt this would be less boring than fixing a batch app</a:t>
            </a:r>
          </a:p>
          <a:p>
            <a:endParaRPr lang="en-US" dirty="0"/>
          </a:p>
          <a:p>
            <a:r>
              <a:rPr lang="en-US" dirty="0"/>
              <a:t>This pattern applies to any long running process that needs to be async-ed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697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Andrew Neel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E5ABA6-4D15-41D8-8914-EDE09F763D2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9619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talk about a couple scenarios… </a:t>
            </a:r>
          </a:p>
          <a:p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Using events to decouple microservices</a:t>
            </a:r>
          </a:p>
          <a:p>
            <a:pPr marL="228600" indent="-228600">
              <a:buAutoNum type="arabicPeriod"/>
            </a:pPr>
            <a:r>
              <a:rPr lang="en-US" dirty="0"/>
              <a:t>Using events to monitor changes in state or streams of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778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Big giant app into smaller easier to manage apps</a:t>
            </a:r>
          </a:p>
          <a:p>
            <a:endParaRPr lang="en-US" dirty="0"/>
          </a:p>
          <a:p>
            <a:r>
              <a:rPr lang="en-US" dirty="0"/>
              <a:t>Scenario:</a:t>
            </a:r>
          </a:p>
          <a:p>
            <a:r>
              <a:rPr lang="en-US" dirty="0"/>
              <a:t>Customer Needs Their Order History</a:t>
            </a:r>
          </a:p>
          <a:p>
            <a:r>
              <a:rPr lang="en-US" dirty="0"/>
              <a:t>-------</a:t>
            </a:r>
          </a:p>
          <a:p>
            <a:r>
              <a:rPr lang="en-US" dirty="0"/>
              <a:t>Customer Service for customer data</a:t>
            </a:r>
          </a:p>
          <a:p>
            <a:r>
              <a:rPr lang="en-US" dirty="0"/>
              <a:t>Order Service for Order data</a:t>
            </a:r>
          </a:p>
          <a:p>
            <a:r>
              <a:rPr lang="en-US" dirty="0"/>
              <a:t>Product Service for Product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24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Multiple entanglements, so each area relies on someone else</a:t>
            </a:r>
          </a:p>
          <a:p>
            <a:endParaRPr lang="en-US" dirty="0"/>
          </a:p>
          <a:p>
            <a:r>
              <a:rPr lang="en-US" dirty="0"/>
              <a:t>Let’s a say we create a new customer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400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Things we would normally batch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63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Answer: Events</a:t>
            </a:r>
          </a:p>
          <a:p>
            <a:endParaRPr lang="en-US" dirty="0"/>
          </a:p>
          <a:p>
            <a:r>
              <a:rPr lang="en-US" dirty="0"/>
              <a:t>Event Driven Architecture is an architecture that deals with events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98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Ideally defined in business terms</a:t>
            </a:r>
          </a:p>
          <a:p>
            <a:r>
              <a:rPr lang="en-US" dirty="0"/>
              <a:t>Events should be understood by people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0730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Pub/Sub</a:t>
            </a:r>
          </a:p>
          <a:p>
            <a:pPr lvl="1"/>
            <a:r>
              <a:rPr lang="en-US" dirty="0"/>
              <a:t>Queues – process once</a:t>
            </a:r>
          </a:p>
          <a:p>
            <a:pPr lvl="1"/>
            <a:r>
              <a:rPr lang="en-US" dirty="0"/>
              <a:t>	Useful for load leveling</a:t>
            </a:r>
          </a:p>
          <a:p>
            <a:pPr lvl="1"/>
            <a:r>
              <a:rPr lang="en-US" dirty="0"/>
              <a:t>Topics – multiple subscriptions</a:t>
            </a:r>
          </a:p>
          <a:p>
            <a:pPr lvl="1"/>
            <a:r>
              <a:rPr lang="en-US" dirty="0"/>
              <a:t>	Useful for decoupling systems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53DAA-7661-4C89-AE8C-5A3EB62091E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03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47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28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24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7615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654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2989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9045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4178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8531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849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13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821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595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4401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61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204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13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50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519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4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661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5DE3E-1334-412B-9D90-0698A0C1630A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8D21C-8A5A-45E2-841A-D2EAB5BF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736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A7AC5-6045-4418-8E60-F48788734473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57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in/dustinewers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uget.org/packages/Azure.Messaging.ServiceBus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uget.org/packages/WindowsAzure.ServiceBus" TargetMode="External"/><Relationship Id="rId4" Type="http://schemas.openxmlformats.org/officeDocument/2006/relationships/hyperlink" Target="https://www.nuget.org/packages/Microsoft.Azure.ServiceBus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in/dustinewers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5279" y="1615257"/>
            <a:ext cx="11168959" cy="1894706"/>
          </a:xfrm>
        </p:spPr>
        <p:txBody>
          <a:bodyPr anchor="t">
            <a:normAutofit fontScale="90000"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6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Building Event-Driven Applications Using Azure</a:t>
            </a:r>
            <a:endParaRPr lang="en-US" sz="6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9A80F32-C68B-4E03-BCAE-34973D7AA27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5279" y="4552651"/>
            <a:ext cx="6841402" cy="17686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Dustin Ewers</a:t>
            </a:r>
          </a:p>
          <a:p>
            <a:pPr algn="l"/>
            <a:r>
              <a:rPr lang="en-US" dirty="0"/>
              <a:t>Centare</a:t>
            </a:r>
          </a:p>
          <a:p>
            <a:pPr algn="l"/>
            <a:r>
              <a:rPr lang="en-US" dirty="0"/>
              <a:t>www.dustinewers.com</a:t>
            </a:r>
          </a:p>
          <a:p>
            <a:pPr algn="l"/>
            <a:r>
              <a:rPr lang="en-US" dirty="0">
                <a:hlinkClick r:id="rId2"/>
              </a:rPr>
              <a:t>https://www.linkedin.com/in/dustinewers/</a:t>
            </a:r>
            <a:endParaRPr lang="en-US" dirty="0"/>
          </a:p>
          <a:p>
            <a:pPr algn="l"/>
            <a:r>
              <a:rPr lang="en-US" dirty="0"/>
              <a:t>https://github.com/DustinEwers/event-driven-arch-azure</a:t>
            </a:r>
          </a:p>
        </p:txBody>
      </p:sp>
    </p:spTree>
    <p:extLst>
      <p:ext uri="{BB962C8B-B14F-4D97-AF65-F5344CB8AC3E}">
        <p14:creationId xmlns:p14="http://schemas.microsoft.com/office/powerpoint/2010/main" val="1815590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58FC29-B731-455F-ADBD-104CF82D2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681754-1DAB-475D-8826-FFAE39A6F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  <a:p>
            <a:r>
              <a:rPr lang="en-US" dirty="0"/>
              <a:t>Producers</a:t>
            </a:r>
          </a:p>
          <a:p>
            <a:r>
              <a:rPr lang="en-US" dirty="0"/>
              <a:t>Message Brokers</a:t>
            </a:r>
          </a:p>
          <a:p>
            <a:r>
              <a:rPr lang="en-US" dirty="0"/>
              <a:t>Consumers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803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04CBD4-A736-4F5A-862A-C3E512C20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event?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6755BD-4D6D-409F-9D1E-17AA3D0F5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Notable thing that happens</a:t>
            </a:r>
          </a:p>
          <a:p>
            <a:pPr lvl="1"/>
            <a:r>
              <a:rPr lang="en-US" dirty="0"/>
              <a:t>Changes in state</a:t>
            </a:r>
          </a:p>
          <a:p>
            <a:pPr lvl="1"/>
            <a:r>
              <a:rPr lang="en-US" dirty="0"/>
              <a:t>New Customer</a:t>
            </a:r>
          </a:p>
          <a:p>
            <a:pPr lvl="1"/>
            <a:r>
              <a:rPr lang="en-US" dirty="0"/>
              <a:t>Temperature Reading</a:t>
            </a:r>
          </a:p>
          <a:p>
            <a:pPr lvl="1"/>
            <a:r>
              <a:rPr lang="en-US" dirty="0"/>
              <a:t>Shopping Cart Checkout</a:t>
            </a:r>
          </a:p>
          <a:p>
            <a:r>
              <a:rPr lang="en-US" dirty="0"/>
              <a:t>Lightweight</a:t>
            </a:r>
          </a:p>
          <a:p>
            <a:r>
              <a:rPr lang="en-US" dirty="0"/>
              <a:t>Easily Understood</a:t>
            </a:r>
          </a:p>
        </p:txBody>
      </p:sp>
    </p:spTree>
    <p:extLst>
      <p:ext uri="{BB962C8B-B14F-4D97-AF65-F5344CB8AC3E}">
        <p14:creationId xmlns:p14="http://schemas.microsoft.com/office/powerpoint/2010/main" val="49820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1D56E0-420D-40B1-B25C-400F1FF787C7}"/>
              </a:ext>
            </a:extLst>
          </p:cNvPr>
          <p:cNvSpPr/>
          <p:nvPr/>
        </p:nvSpPr>
        <p:spPr>
          <a:xfrm>
            <a:off x="1255364" y="2853626"/>
            <a:ext cx="2216258" cy="9260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EF5073E-A591-4BEB-A6BF-E40EDDBBC31C}"/>
              </a:ext>
            </a:extLst>
          </p:cNvPr>
          <p:cNvSpPr/>
          <p:nvPr/>
        </p:nvSpPr>
        <p:spPr>
          <a:xfrm>
            <a:off x="4293031" y="2849375"/>
            <a:ext cx="2495227" cy="9260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 Broker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4D54A9D-5F82-46CC-9F91-D1EB3474AA41}"/>
              </a:ext>
            </a:extLst>
          </p:cNvPr>
          <p:cNvSpPr/>
          <p:nvPr/>
        </p:nvSpPr>
        <p:spPr>
          <a:xfrm>
            <a:off x="8152113" y="1782305"/>
            <a:ext cx="2913681" cy="9918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Consumer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BAEE441-BC4A-4CE2-B79B-96BCD54EC17F}"/>
              </a:ext>
            </a:extLst>
          </p:cNvPr>
          <p:cNvSpPr/>
          <p:nvPr/>
        </p:nvSpPr>
        <p:spPr>
          <a:xfrm>
            <a:off x="8152112" y="2816441"/>
            <a:ext cx="2913681" cy="9918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Consumer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681318A-AB66-41DC-8EB9-333627BC7DA1}"/>
              </a:ext>
            </a:extLst>
          </p:cNvPr>
          <p:cNvSpPr/>
          <p:nvPr/>
        </p:nvSpPr>
        <p:spPr>
          <a:xfrm>
            <a:off x="8152113" y="3940821"/>
            <a:ext cx="2913681" cy="9918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Consumer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67D3DE5-C8EF-43D4-A5DB-AB23030E7F2B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3471622" y="3312387"/>
            <a:ext cx="821409" cy="4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2B2516D-884B-48E2-B1C1-6FD784CA2746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6788258" y="2278251"/>
            <a:ext cx="1363855" cy="1034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C5B294B-05D4-4880-BBDB-08B6F413767A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>
            <a:off x="6788258" y="3312387"/>
            <a:ext cx="13638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683FC54-68E3-4034-9054-DE9C25BB0B5A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>
            <a:off x="6788258" y="3312387"/>
            <a:ext cx="1363855" cy="1124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1257068D-13B8-470D-A8A2-5767D49F703F}"/>
              </a:ext>
            </a:extLst>
          </p:cNvPr>
          <p:cNvSpPr/>
          <p:nvPr/>
        </p:nvSpPr>
        <p:spPr>
          <a:xfrm>
            <a:off x="1255364" y="5149411"/>
            <a:ext cx="9810429" cy="4497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Events</a:t>
            </a:r>
          </a:p>
        </p:txBody>
      </p:sp>
    </p:spTree>
    <p:extLst>
      <p:ext uri="{BB962C8B-B14F-4D97-AF65-F5344CB8AC3E}">
        <p14:creationId xmlns:p14="http://schemas.microsoft.com/office/powerpoint/2010/main" val="4010202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2E7F9-5301-41E1-B95E-7637C4AB1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37FC4-2A52-4ABB-A9D3-4311DFD4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Pub / Sub</a:t>
            </a:r>
          </a:p>
          <a:p>
            <a:r>
              <a:rPr lang="en-US" dirty="0"/>
              <a:t>Event Sourcing</a:t>
            </a:r>
          </a:p>
          <a:p>
            <a:r>
              <a:rPr lang="en-US" dirty="0"/>
              <a:t>Event Streaming</a:t>
            </a:r>
          </a:p>
        </p:txBody>
      </p:sp>
    </p:spTree>
    <p:extLst>
      <p:ext uri="{BB962C8B-B14F-4D97-AF65-F5344CB8AC3E}">
        <p14:creationId xmlns:p14="http://schemas.microsoft.com/office/powerpoint/2010/main" val="2313531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F31E8-DAE0-405E-9A3F-AE444D535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80675" cy="1325563"/>
          </a:xfrm>
        </p:spPr>
        <p:txBody>
          <a:bodyPr/>
          <a:lstStyle/>
          <a:p>
            <a:r>
              <a:rPr lang="en-US" dirty="0"/>
              <a:t>Pub/Sub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EB8BD-F6F5-4DD8-88A3-49A0A7D16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13681" cy="4351338"/>
          </a:xfrm>
        </p:spPr>
        <p:txBody>
          <a:bodyPr/>
          <a:lstStyle/>
          <a:p>
            <a:r>
              <a:rPr lang="en-US" dirty="0"/>
              <a:t>Queues</a:t>
            </a:r>
          </a:p>
          <a:p>
            <a:r>
              <a:rPr lang="en-US" dirty="0"/>
              <a:t>Topics</a:t>
            </a:r>
          </a:p>
          <a:p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7AF11EC-53CD-421A-8C00-0DD0D7540AF4}"/>
              </a:ext>
            </a:extLst>
          </p:cNvPr>
          <p:cNvSpPr/>
          <p:nvPr/>
        </p:nvSpPr>
        <p:spPr>
          <a:xfrm>
            <a:off x="4584270" y="1591787"/>
            <a:ext cx="2495227" cy="1091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Queue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E0FE40D-1369-45DB-8347-224032B42B61}"/>
              </a:ext>
            </a:extLst>
          </p:cNvPr>
          <p:cNvSpPr/>
          <p:nvPr/>
        </p:nvSpPr>
        <p:spPr>
          <a:xfrm>
            <a:off x="8440121" y="1161993"/>
            <a:ext cx="1819757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Subscriber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FB00188-CF88-4D2C-94A0-135E2B4E6926}"/>
              </a:ext>
            </a:extLst>
          </p:cNvPr>
          <p:cNvSpPr/>
          <p:nvPr/>
        </p:nvSpPr>
        <p:spPr>
          <a:xfrm>
            <a:off x="8440120" y="1808674"/>
            <a:ext cx="1819757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Subscriber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9156D75-5D28-4491-9ACF-1A93298922F5}"/>
              </a:ext>
            </a:extLst>
          </p:cNvPr>
          <p:cNvSpPr/>
          <p:nvPr/>
        </p:nvSpPr>
        <p:spPr>
          <a:xfrm>
            <a:off x="8440121" y="2530098"/>
            <a:ext cx="1819756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Subscriber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73EA4E8-140E-4B10-8F76-0E51E0E7D6C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7079497" y="1410155"/>
            <a:ext cx="1360624" cy="727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EC179B6-4C65-4BAC-BDBE-BFF694C87027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7079497" y="2056836"/>
            <a:ext cx="1360623" cy="80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BCAA5C1-32C8-424E-AFA8-13BB7A251ADE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>
            <a:off x="7079497" y="2137510"/>
            <a:ext cx="1360624" cy="640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697166C1-A039-46F0-81AC-1D88A07078CE}"/>
              </a:ext>
            </a:extLst>
          </p:cNvPr>
          <p:cNvSpPr/>
          <p:nvPr/>
        </p:nvSpPr>
        <p:spPr>
          <a:xfrm>
            <a:off x="9771358" y="1189993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C02FA0B-E1CA-4E97-831A-F2380986EBA7}"/>
              </a:ext>
            </a:extLst>
          </p:cNvPr>
          <p:cNvSpPr/>
          <p:nvPr/>
        </p:nvSpPr>
        <p:spPr>
          <a:xfrm>
            <a:off x="9771358" y="1841608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2A6F21F-EF65-4E69-BDD6-992C72D126AC}"/>
              </a:ext>
            </a:extLst>
          </p:cNvPr>
          <p:cNvSpPr/>
          <p:nvPr/>
        </p:nvSpPr>
        <p:spPr>
          <a:xfrm>
            <a:off x="9767168" y="2582795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5CB1055-5247-4B81-A448-BDC281AF10E7}"/>
              </a:ext>
            </a:extLst>
          </p:cNvPr>
          <p:cNvSpPr/>
          <p:nvPr/>
        </p:nvSpPr>
        <p:spPr>
          <a:xfrm>
            <a:off x="4879390" y="2100614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B965C65-4981-4F55-A083-FF9CA84B5E67}"/>
              </a:ext>
            </a:extLst>
          </p:cNvPr>
          <p:cNvSpPr/>
          <p:nvPr/>
        </p:nvSpPr>
        <p:spPr>
          <a:xfrm>
            <a:off x="5593600" y="2100614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35847DF-E919-467C-B73E-260EAD923001}"/>
              </a:ext>
            </a:extLst>
          </p:cNvPr>
          <p:cNvSpPr/>
          <p:nvPr/>
        </p:nvSpPr>
        <p:spPr>
          <a:xfrm>
            <a:off x="6341394" y="2100614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EFF9246-FA44-41A2-8EC6-1CEBA86EAD26}"/>
              </a:ext>
            </a:extLst>
          </p:cNvPr>
          <p:cNvSpPr/>
          <p:nvPr/>
        </p:nvSpPr>
        <p:spPr>
          <a:xfrm>
            <a:off x="4584270" y="4174768"/>
            <a:ext cx="2495227" cy="1091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Topics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BB2F4653-EDD6-42D3-8927-8745DC994107}"/>
              </a:ext>
            </a:extLst>
          </p:cNvPr>
          <p:cNvSpPr/>
          <p:nvPr/>
        </p:nvSpPr>
        <p:spPr>
          <a:xfrm>
            <a:off x="8440121" y="3744974"/>
            <a:ext cx="1819757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Subscriber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0104996E-074C-4105-A67A-ADCA8D0F566A}"/>
              </a:ext>
            </a:extLst>
          </p:cNvPr>
          <p:cNvSpPr/>
          <p:nvPr/>
        </p:nvSpPr>
        <p:spPr>
          <a:xfrm>
            <a:off x="8440120" y="4391655"/>
            <a:ext cx="1819757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Subscriber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B234B227-5925-4F00-972D-19C03BB0D20A}"/>
              </a:ext>
            </a:extLst>
          </p:cNvPr>
          <p:cNvSpPr/>
          <p:nvPr/>
        </p:nvSpPr>
        <p:spPr>
          <a:xfrm>
            <a:off x="8440121" y="5113079"/>
            <a:ext cx="1819756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Subscriber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C38E1A7-BF9E-4165-BD28-9530F92A6ECC}"/>
              </a:ext>
            </a:extLst>
          </p:cNvPr>
          <p:cNvCxnSpPr>
            <a:cxnSpLocks/>
            <a:stCxn id="39" idx="3"/>
            <a:endCxn id="40" idx="1"/>
          </p:cNvCxnSpPr>
          <p:nvPr/>
        </p:nvCxnSpPr>
        <p:spPr>
          <a:xfrm flipV="1">
            <a:off x="7079497" y="3993136"/>
            <a:ext cx="1360624" cy="727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78DCF8E-E627-4645-A8D3-8D60A9EABE74}"/>
              </a:ext>
            </a:extLst>
          </p:cNvPr>
          <p:cNvCxnSpPr>
            <a:cxnSpLocks/>
            <a:stCxn id="39" idx="3"/>
            <a:endCxn id="41" idx="1"/>
          </p:cNvCxnSpPr>
          <p:nvPr/>
        </p:nvCxnSpPr>
        <p:spPr>
          <a:xfrm flipV="1">
            <a:off x="7079497" y="4639817"/>
            <a:ext cx="1360623" cy="80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39BD32B-9DAC-4F68-BE14-7298C0D5373C}"/>
              </a:ext>
            </a:extLst>
          </p:cNvPr>
          <p:cNvCxnSpPr>
            <a:cxnSpLocks/>
            <a:stCxn id="39" idx="3"/>
            <a:endCxn id="42" idx="1"/>
          </p:cNvCxnSpPr>
          <p:nvPr/>
        </p:nvCxnSpPr>
        <p:spPr>
          <a:xfrm>
            <a:off x="7079497" y="4720491"/>
            <a:ext cx="1360624" cy="640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C178D024-40B5-4A4E-A9F7-FCE2CF7158C9}"/>
              </a:ext>
            </a:extLst>
          </p:cNvPr>
          <p:cNvSpPr/>
          <p:nvPr/>
        </p:nvSpPr>
        <p:spPr>
          <a:xfrm>
            <a:off x="9771358" y="3772974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FAAAFCF7-B350-4776-8902-C0CD7DD4EEE1}"/>
              </a:ext>
            </a:extLst>
          </p:cNvPr>
          <p:cNvSpPr/>
          <p:nvPr/>
        </p:nvSpPr>
        <p:spPr>
          <a:xfrm>
            <a:off x="9771358" y="4424589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DE57DCFE-8E6A-4B09-A1F9-34C3352FC5E2}"/>
              </a:ext>
            </a:extLst>
          </p:cNvPr>
          <p:cNvSpPr/>
          <p:nvPr/>
        </p:nvSpPr>
        <p:spPr>
          <a:xfrm>
            <a:off x="9767168" y="5165776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40C9D0E-CFA1-4277-8CE4-8860B8860CDA}"/>
              </a:ext>
            </a:extLst>
          </p:cNvPr>
          <p:cNvSpPr/>
          <p:nvPr/>
        </p:nvSpPr>
        <p:spPr>
          <a:xfrm>
            <a:off x="4879390" y="4683595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08F4B26-24DE-4F21-8FFA-ADDF4486D199}"/>
              </a:ext>
            </a:extLst>
          </p:cNvPr>
          <p:cNvSpPr/>
          <p:nvPr/>
        </p:nvSpPr>
        <p:spPr>
          <a:xfrm>
            <a:off x="5593600" y="4683595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E97E781-D445-4BBA-9C59-EE328998505E}"/>
              </a:ext>
            </a:extLst>
          </p:cNvPr>
          <p:cNvSpPr/>
          <p:nvPr/>
        </p:nvSpPr>
        <p:spPr>
          <a:xfrm>
            <a:off x="6341394" y="4683595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186315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1109F-70C8-4CF4-886F-6EDBC2D36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Sourcing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B035F-2AFF-4281-8A2A-9A18008B4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29746" cy="4351338"/>
          </a:xfrm>
        </p:spPr>
        <p:txBody>
          <a:bodyPr/>
          <a:lstStyle/>
          <a:p>
            <a:r>
              <a:rPr lang="en-US" dirty="0"/>
              <a:t>Append only</a:t>
            </a:r>
          </a:p>
          <a:p>
            <a:r>
              <a:rPr lang="en-US" dirty="0"/>
              <a:t>Replay events for state</a:t>
            </a:r>
          </a:p>
          <a:p>
            <a:r>
              <a:rPr lang="en-US" dirty="0"/>
              <a:t>Materialized Views</a:t>
            </a:r>
          </a:p>
          <a:p>
            <a:r>
              <a:rPr lang="en-US" dirty="0"/>
              <a:t>Easy to track history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0F95843-4B63-410C-863D-34A0B0437C17}"/>
              </a:ext>
            </a:extLst>
          </p:cNvPr>
          <p:cNvSpPr/>
          <p:nvPr/>
        </p:nvSpPr>
        <p:spPr>
          <a:xfrm>
            <a:off x="7361695" y="2014780"/>
            <a:ext cx="3254644" cy="5114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Deposit $100.00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5275AFE-03AA-44A9-BB3E-2ACD993E72FE}"/>
              </a:ext>
            </a:extLst>
          </p:cNvPr>
          <p:cNvSpPr/>
          <p:nvPr/>
        </p:nvSpPr>
        <p:spPr>
          <a:xfrm>
            <a:off x="7361695" y="2659325"/>
            <a:ext cx="3254644" cy="5114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Withdraw $10.00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F9C28A6-BC8A-4D01-B2D2-EC07BDF38C54}"/>
              </a:ext>
            </a:extLst>
          </p:cNvPr>
          <p:cNvSpPr/>
          <p:nvPr/>
        </p:nvSpPr>
        <p:spPr>
          <a:xfrm>
            <a:off x="7361695" y="3303870"/>
            <a:ext cx="3254644" cy="5114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Withdraw $20.00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F7BAFF3-86A0-4A5F-8E73-F8D1F813A993}"/>
              </a:ext>
            </a:extLst>
          </p:cNvPr>
          <p:cNvSpPr/>
          <p:nvPr/>
        </p:nvSpPr>
        <p:spPr>
          <a:xfrm>
            <a:off x="7361695" y="3948415"/>
            <a:ext cx="3254644" cy="51144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Account Balance $70.00</a:t>
            </a:r>
          </a:p>
        </p:txBody>
      </p:sp>
    </p:spTree>
    <p:extLst>
      <p:ext uri="{BB962C8B-B14F-4D97-AF65-F5344CB8AC3E}">
        <p14:creationId xmlns:p14="http://schemas.microsoft.com/office/powerpoint/2010/main" val="2893497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63093-17B3-4370-87F9-082E13ABE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Streaming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E79B7-E22B-4CD2-916E-1E5D66AF3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in IOT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732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834485-79A9-494E-9E79-4C0119AD2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Event Driven Architecture?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80F9A7-9600-4A4A-9C03-5065046D7A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82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DFC0CA-A031-42C9-ACDB-0D3BB1728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Decoupling Apps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865B6A3-E6BF-413C-9AC5-674123492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Promote loosely coupled architecture</a:t>
            </a:r>
          </a:p>
          <a:p>
            <a:r>
              <a:rPr lang="en-US" dirty="0"/>
              <a:t>Easy to add consumers later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D62383A-A281-452D-92EE-4789D3498AB6}"/>
              </a:ext>
            </a:extLst>
          </p:cNvPr>
          <p:cNvSpPr/>
          <p:nvPr/>
        </p:nvSpPr>
        <p:spPr>
          <a:xfrm>
            <a:off x="4548850" y="4431343"/>
            <a:ext cx="1909741" cy="8254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Customer Update Topic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9E7A7A2-9387-413B-87AC-575E9F88D42C}"/>
              </a:ext>
            </a:extLst>
          </p:cNvPr>
          <p:cNvSpPr/>
          <p:nvPr/>
        </p:nvSpPr>
        <p:spPr>
          <a:xfrm>
            <a:off x="7784491" y="3918595"/>
            <a:ext cx="1401949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Subscriber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AAF4FD4-1274-40F7-B469-AFD16B230A12}"/>
              </a:ext>
            </a:extLst>
          </p:cNvPr>
          <p:cNvSpPr/>
          <p:nvPr/>
        </p:nvSpPr>
        <p:spPr>
          <a:xfrm>
            <a:off x="7784490" y="4565276"/>
            <a:ext cx="1401949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Subscriber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9168BE9-C2D3-47FE-A2DB-0C96C4F6B894}"/>
              </a:ext>
            </a:extLst>
          </p:cNvPr>
          <p:cNvSpPr/>
          <p:nvPr/>
        </p:nvSpPr>
        <p:spPr>
          <a:xfrm>
            <a:off x="7784491" y="5286700"/>
            <a:ext cx="1401948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Subscriber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286E4B8-3DCF-4DFE-A07E-AE8DDE8AF6B9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 flipV="1">
            <a:off x="6458591" y="4166757"/>
            <a:ext cx="1325900" cy="677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31CC40-50E1-41F7-9D35-A72457B57D7A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>
          <a:xfrm flipV="1">
            <a:off x="6458591" y="4813438"/>
            <a:ext cx="1325899" cy="306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4BC0106-726C-40FB-ABBD-E50A7748345A}"/>
              </a:ext>
            </a:extLst>
          </p:cNvPr>
          <p:cNvCxnSpPr>
            <a:cxnSpLocks/>
            <a:stCxn id="19" idx="3"/>
            <a:endCxn id="22" idx="1"/>
          </p:cNvCxnSpPr>
          <p:nvPr/>
        </p:nvCxnSpPr>
        <p:spPr>
          <a:xfrm>
            <a:off x="6458591" y="4844091"/>
            <a:ext cx="1325900" cy="690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0585B86-4FE7-4E4F-B4A5-B9CD992AE100}"/>
              </a:ext>
            </a:extLst>
          </p:cNvPr>
          <p:cNvSpPr/>
          <p:nvPr/>
        </p:nvSpPr>
        <p:spPr>
          <a:xfrm>
            <a:off x="1221943" y="4423131"/>
            <a:ext cx="2001007" cy="8419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Customer Service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0C335D0-6D7A-4F90-9882-E48413F25D63}"/>
              </a:ext>
            </a:extLst>
          </p:cNvPr>
          <p:cNvCxnSpPr>
            <a:cxnSpLocks/>
            <a:stCxn id="39" idx="3"/>
            <a:endCxn id="19" idx="1"/>
          </p:cNvCxnSpPr>
          <p:nvPr/>
        </p:nvCxnSpPr>
        <p:spPr>
          <a:xfrm>
            <a:off x="3222950" y="4844091"/>
            <a:ext cx="13259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565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8DD6C-8992-4FA2-80B7-70BFC46CE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03871-1B9C-4C4F-9391-AB244EAE0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Load Leveling</a:t>
            </a:r>
          </a:p>
          <a:p>
            <a:r>
              <a:rPr lang="en-US" dirty="0"/>
              <a:t>Alter processors to control flow rate</a:t>
            </a:r>
          </a:p>
          <a:p>
            <a:r>
              <a:rPr lang="en-US" dirty="0"/>
              <a:t>Large Data Streams</a:t>
            </a:r>
          </a:p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DDA4841-1F27-405E-9BFD-521085DB5905}"/>
              </a:ext>
            </a:extLst>
          </p:cNvPr>
          <p:cNvSpPr/>
          <p:nvPr/>
        </p:nvSpPr>
        <p:spPr>
          <a:xfrm>
            <a:off x="838200" y="4346562"/>
            <a:ext cx="2495227" cy="1091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Queue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1647B34-0EAA-4942-A3D5-CA91AAA127B5}"/>
              </a:ext>
            </a:extLst>
          </p:cNvPr>
          <p:cNvSpPr/>
          <p:nvPr/>
        </p:nvSpPr>
        <p:spPr>
          <a:xfrm>
            <a:off x="4694051" y="3916768"/>
            <a:ext cx="1819757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Processor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B573ADB-8E3D-4632-98F0-2774138124FB}"/>
              </a:ext>
            </a:extLst>
          </p:cNvPr>
          <p:cNvSpPr/>
          <p:nvPr/>
        </p:nvSpPr>
        <p:spPr>
          <a:xfrm>
            <a:off x="4694050" y="4563449"/>
            <a:ext cx="1819757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Processor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4E87C1E-0BF1-4E8B-B3D0-D3AAF292AF6F}"/>
              </a:ext>
            </a:extLst>
          </p:cNvPr>
          <p:cNvSpPr/>
          <p:nvPr/>
        </p:nvSpPr>
        <p:spPr>
          <a:xfrm>
            <a:off x="4694051" y="5284873"/>
            <a:ext cx="1819756" cy="4963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Processor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58D4594-D258-4720-929D-9A7DD462AF2B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3333427" y="4164930"/>
            <a:ext cx="1360624" cy="727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FA1B1C-FD06-41D0-ABAA-F3852839C05E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3333427" y="4811611"/>
            <a:ext cx="1360623" cy="80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CA0240-8CDB-41CA-8521-D30C125341DB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3333427" y="4892285"/>
            <a:ext cx="1360624" cy="640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A3750236-2BF6-4628-B3D3-EE29B1CA439E}"/>
              </a:ext>
            </a:extLst>
          </p:cNvPr>
          <p:cNvSpPr/>
          <p:nvPr/>
        </p:nvSpPr>
        <p:spPr>
          <a:xfrm>
            <a:off x="6025288" y="3944768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08C971-D338-4EEC-8D7B-99D50DA13AF3}"/>
              </a:ext>
            </a:extLst>
          </p:cNvPr>
          <p:cNvSpPr/>
          <p:nvPr/>
        </p:nvSpPr>
        <p:spPr>
          <a:xfrm>
            <a:off x="6025288" y="4596383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81CFBD2-2869-4B99-B5D5-812F8D251B8C}"/>
              </a:ext>
            </a:extLst>
          </p:cNvPr>
          <p:cNvSpPr/>
          <p:nvPr/>
        </p:nvSpPr>
        <p:spPr>
          <a:xfrm>
            <a:off x="6021098" y="5337570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4338D11-147F-4E77-9763-32F25CC0DB2E}"/>
              </a:ext>
            </a:extLst>
          </p:cNvPr>
          <p:cNvSpPr/>
          <p:nvPr/>
        </p:nvSpPr>
        <p:spPr>
          <a:xfrm>
            <a:off x="1133320" y="4855389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8E114E1-3106-4E8B-BBBA-568B840E5E59}"/>
              </a:ext>
            </a:extLst>
          </p:cNvPr>
          <p:cNvSpPr/>
          <p:nvPr/>
        </p:nvSpPr>
        <p:spPr>
          <a:xfrm>
            <a:off x="1847530" y="4855389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12E6016-FBBA-44B2-B471-735915330148}"/>
              </a:ext>
            </a:extLst>
          </p:cNvPr>
          <p:cNvSpPr/>
          <p:nvPr/>
        </p:nvSpPr>
        <p:spPr>
          <a:xfrm>
            <a:off x="2595324" y="4855389"/>
            <a:ext cx="408766" cy="4087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F410420E-25E1-44DB-9B7D-DF784BD40F8C}"/>
              </a:ext>
            </a:extLst>
          </p:cNvPr>
          <p:cNvSpPr/>
          <p:nvPr/>
        </p:nvSpPr>
        <p:spPr>
          <a:xfrm>
            <a:off x="6736466" y="3761772"/>
            <a:ext cx="452811" cy="2245489"/>
          </a:xfrm>
          <a:prstGeom prst="rightBrace">
            <a:avLst>
              <a:gd name="adj1" fmla="val 8333"/>
              <a:gd name="adj2" fmla="val 505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494694-C779-4B2E-AA19-AFCDC72FB0BC}"/>
              </a:ext>
            </a:extLst>
          </p:cNvPr>
          <p:cNvSpPr txBox="1"/>
          <p:nvPr/>
        </p:nvSpPr>
        <p:spPr>
          <a:xfrm>
            <a:off x="7298795" y="4549610"/>
            <a:ext cx="2355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 or subtract </a:t>
            </a:r>
          </a:p>
          <a:p>
            <a:r>
              <a:rPr lang="en-US" dirty="0"/>
              <a:t>processors as needed</a:t>
            </a:r>
          </a:p>
        </p:txBody>
      </p:sp>
    </p:spTree>
    <p:extLst>
      <p:ext uri="{BB962C8B-B14F-4D97-AF65-F5344CB8AC3E}">
        <p14:creationId xmlns:p14="http://schemas.microsoft.com/office/powerpoint/2010/main" val="870361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D823-2902-4328-91C2-961C57778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Backstory</a:t>
            </a:r>
          </a:p>
        </p:txBody>
      </p:sp>
      <p:pic>
        <p:nvPicPr>
          <p:cNvPr id="5" name="Picture 4" descr="A picture containing car bomb, factory, weapon&#10;&#10;Description automatically generated">
            <a:extLst>
              <a:ext uri="{FF2B5EF4-FFF2-40B4-BE49-F238E27FC236}">
                <a16:creationId xmlns:a16="http://schemas.microsoft.com/office/drawing/2014/main" id="{765D858E-6916-438A-A324-5508B554F1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125" y="1482725"/>
            <a:ext cx="7143750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295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104F3-7C45-4F8C-A136-1EB9EC27C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403EF-B35F-4770-839F-F236A0B1C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Consistency Problems</a:t>
            </a:r>
          </a:p>
          <a:p>
            <a:r>
              <a:rPr lang="en-US" dirty="0"/>
              <a:t>Event Delivery Failures</a:t>
            </a:r>
          </a:p>
          <a:p>
            <a:r>
              <a:rPr lang="en-US" dirty="0"/>
              <a:t>Multiple processing of events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1059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104F3-7C45-4F8C-A136-1EB9EC27C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403EF-B35F-4770-839F-F236A0B1C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Thundering Herd Problem</a:t>
            </a:r>
          </a:p>
          <a:p>
            <a:r>
              <a:rPr lang="en-US" dirty="0"/>
              <a:t>Complexity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5736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834485-79A9-494E-9E79-4C0119AD2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do Event Driven Architecture?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80F9A7-9600-4A4A-9C03-5065046D7A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Azure</a:t>
            </a:r>
          </a:p>
        </p:txBody>
      </p:sp>
    </p:spTree>
    <p:extLst>
      <p:ext uri="{BB962C8B-B14F-4D97-AF65-F5344CB8AC3E}">
        <p14:creationId xmlns:p14="http://schemas.microsoft.com/office/powerpoint/2010/main" val="2949497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243299-6310-47B8-A71A-5C71745C4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Cheap Ways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8BB18F-8DAE-4C88-967A-565B62E56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Storage Queues</a:t>
            </a:r>
          </a:p>
          <a:p>
            <a:r>
              <a:rPr lang="en-US" dirty="0"/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17130821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7655D-F923-41EA-AB33-FE9C15AC1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30212-97A0-4742-989C-43F1F9D1E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Event Grid</a:t>
            </a:r>
          </a:p>
          <a:p>
            <a:r>
              <a:rPr lang="en-US" dirty="0"/>
              <a:t>Event Hub</a:t>
            </a:r>
          </a:p>
          <a:p>
            <a:r>
              <a:rPr lang="en-US" dirty="0"/>
              <a:t>Service Bus</a:t>
            </a:r>
          </a:p>
        </p:txBody>
      </p:sp>
    </p:spTree>
    <p:extLst>
      <p:ext uri="{BB962C8B-B14F-4D97-AF65-F5344CB8AC3E}">
        <p14:creationId xmlns:p14="http://schemas.microsoft.com/office/powerpoint/2010/main" val="21899056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520CC-5F18-456A-AD62-45B3C93D8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FDF8A-74DD-48A0-BB82-B758D7B9C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Orchestrate Azure Events</a:t>
            </a:r>
          </a:p>
          <a:p>
            <a:r>
              <a:rPr lang="en-US" dirty="0"/>
              <a:t>Pub/Sub</a:t>
            </a:r>
          </a:p>
        </p:txBody>
      </p:sp>
    </p:spTree>
    <p:extLst>
      <p:ext uri="{BB962C8B-B14F-4D97-AF65-F5344CB8AC3E}">
        <p14:creationId xmlns:p14="http://schemas.microsoft.com/office/powerpoint/2010/main" val="41983040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138FC-4F40-4D9F-9587-CD1D42353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3DD9D-CB32-4553-A2FA-BEBE9CAE9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Event Streaming</a:t>
            </a:r>
          </a:p>
          <a:p>
            <a:r>
              <a:rPr lang="en-US" dirty="0"/>
              <a:t>Telemetry</a:t>
            </a:r>
          </a:p>
          <a:p>
            <a:r>
              <a:rPr lang="en-US" dirty="0"/>
              <a:t>IOT</a:t>
            </a:r>
          </a:p>
        </p:txBody>
      </p:sp>
    </p:spTree>
    <p:extLst>
      <p:ext uri="{BB962C8B-B14F-4D97-AF65-F5344CB8AC3E}">
        <p14:creationId xmlns:p14="http://schemas.microsoft.com/office/powerpoint/2010/main" val="17198304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A0A6E-4137-4E54-8B9E-06C2A1F5D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6E75B-921A-4D51-A853-A95143E66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Business Events</a:t>
            </a:r>
          </a:p>
          <a:p>
            <a:r>
              <a:rPr lang="en-US" dirty="0"/>
              <a:t>Topics</a:t>
            </a:r>
          </a:p>
          <a:p>
            <a:r>
              <a:rPr lang="en-US" dirty="0"/>
              <a:t>Queues</a:t>
            </a:r>
          </a:p>
        </p:txBody>
      </p:sp>
    </p:spTree>
    <p:extLst>
      <p:ext uri="{BB962C8B-B14F-4D97-AF65-F5344CB8AC3E}">
        <p14:creationId xmlns:p14="http://schemas.microsoft.com/office/powerpoint/2010/main" val="587170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62A96-12F5-4252-9CCF-B131F5AF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Bus APIs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C4A97-F5B7-44D6-AF70-A287D13C7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u="none" strike="noStrike" dirty="0">
                <a:effectLst/>
                <a:latin typeface="Segoe UI" panose="020B0502040204020203" pitchFamily="34" charset="0"/>
                <a:hlinkClick r:id="rId3"/>
              </a:rPr>
              <a:t>Azure.Messaging.ServiceBus</a:t>
            </a:r>
            <a:r>
              <a:rPr lang="en-US" b="0" i="0" u="none" strike="noStrike" dirty="0">
                <a:effectLst/>
                <a:latin typeface="Segoe UI" panose="020B0502040204020203" pitchFamily="34" charset="0"/>
              </a:rPr>
              <a:t> (New)</a:t>
            </a:r>
            <a:endParaRPr lang="en-US" b="0" i="0" u="none" strike="noStrike" dirty="0">
              <a:effectLst/>
              <a:latin typeface="Segoe UI" panose="020B0502040204020203" pitchFamily="34" charset="0"/>
              <a:hlinkClick r:id="rId4"/>
            </a:endParaRPr>
          </a:p>
          <a:p>
            <a:r>
              <a:rPr lang="en-US" b="0" i="0" u="none" strike="noStrike" dirty="0" err="1">
                <a:effectLst/>
                <a:latin typeface="Segoe UI" panose="020B0502040204020203" pitchFamily="34" charset="0"/>
                <a:hlinkClick r:id="rId4"/>
              </a:rPr>
              <a:t>Microsoft.Azure.ServiceBus</a:t>
            </a:r>
            <a:endParaRPr lang="en-US" b="0" i="0" u="none" strike="noStrike" dirty="0">
              <a:effectLst/>
              <a:latin typeface="Segoe UI" panose="020B0502040204020203" pitchFamily="34" charset="0"/>
            </a:endParaRPr>
          </a:p>
          <a:p>
            <a:r>
              <a:rPr lang="en-US" b="0" i="0" u="none" strike="noStrike" dirty="0" err="1">
                <a:effectLst/>
                <a:latin typeface="Segoe UI" panose="020B0502040204020203" pitchFamily="34" charset="0"/>
                <a:hlinkClick r:id="rId5"/>
              </a:rPr>
              <a:t>WindowsAzure.ServiceBus</a:t>
            </a:r>
            <a:r>
              <a:rPr lang="en-US" dirty="0">
                <a:latin typeface="Segoe UI" panose="020B0502040204020203" pitchFamily="34" charset="0"/>
              </a:rPr>
              <a:t> (Old)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6296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690A0-AA8F-4942-B230-A40F9800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– Payment API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3D9DF9-2C4A-43ED-A9D5-680BD5495D29}"/>
              </a:ext>
            </a:extLst>
          </p:cNvPr>
          <p:cNvSpPr/>
          <p:nvPr/>
        </p:nvSpPr>
        <p:spPr>
          <a:xfrm>
            <a:off x="1400537" y="2946666"/>
            <a:ext cx="2291785" cy="1559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Main Game App</a:t>
            </a:r>
          </a:p>
          <a:p>
            <a:pPr algn="ctr"/>
            <a:r>
              <a:rPr lang="en-US" dirty="0"/>
              <a:t>(ASP.NET App)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0C71D0E-99FB-42EC-8B73-3B1BC0D9FA45}"/>
              </a:ext>
            </a:extLst>
          </p:cNvPr>
          <p:cNvSpPr/>
          <p:nvPr/>
        </p:nvSpPr>
        <p:spPr>
          <a:xfrm>
            <a:off x="7317132" y="2829018"/>
            <a:ext cx="2623595" cy="17949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Payment Process (Function App)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ACD3CCA-DAC2-4875-B7D9-74BD84C3E362}"/>
              </a:ext>
            </a:extLst>
          </p:cNvPr>
          <p:cNvSpPr/>
          <p:nvPr/>
        </p:nvSpPr>
        <p:spPr>
          <a:xfrm>
            <a:off x="4874870" y="4031792"/>
            <a:ext cx="1388962" cy="9491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Bus Topic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85D6B4D-13B8-4FF7-B996-58AB8B4F11B7}"/>
              </a:ext>
            </a:extLst>
          </p:cNvPr>
          <p:cNvSpPr/>
          <p:nvPr/>
        </p:nvSpPr>
        <p:spPr>
          <a:xfrm>
            <a:off x="4874870" y="2502425"/>
            <a:ext cx="1388962" cy="9491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Bus Queue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EE61DA9-3786-4E1A-95BA-313900C1B7DC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 flipV="1">
            <a:off x="3692322" y="2976987"/>
            <a:ext cx="1182548" cy="749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1887E19-7826-406D-8A3B-69F6F23BB6F9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>
          <a:xfrm>
            <a:off x="6263832" y="2976987"/>
            <a:ext cx="1053300" cy="749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465228-96A4-4400-BAEB-3860916F3682}"/>
              </a:ext>
            </a:extLst>
          </p:cNvPr>
          <p:cNvCxnSpPr>
            <a:cxnSpLocks/>
            <a:stCxn id="7" idx="1"/>
            <a:endCxn id="8" idx="3"/>
          </p:cNvCxnSpPr>
          <p:nvPr/>
        </p:nvCxnSpPr>
        <p:spPr>
          <a:xfrm flipH="1">
            <a:off x="6263832" y="3726510"/>
            <a:ext cx="1053300" cy="77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48953B1-BC9C-4C58-8FC6-E5B9C72E89C7}"/>
              </a:ext>
            </a:extLst>
          </p:cNvPr>
          <p:cNvCxnSpPr>
            <a:cxnSpLocks/>
            <a:stCxn id="8" idx="1"/>
            <a:endCxn id="4" idx="3"/>
          </p:cNvCxnSpPr>
          <p:nvPr/>
        </p:nvCxnSpPr>
        <p:spPr>
          <a:xfrm flipH="1" flipV="1">
            <a:off x="3692322" y="3726510"/>
            <a:ext cx="1182548" cy="77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052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alphaModFix amt="92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EBEE-DE48-4E8C-9B47-93A0EFB64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52" y="2766219"/>
            <a:ext cx="3834246" cy="1325563"/>
          </a:xfrm>
        </p:spPr>
        <p:txBody>
          <a:bodyPr>
            <a:normAutofit fontScale="90000"/>
          </a:bodyPr>
          <a:lstStyle/>
          <a:p>
            <a:r>
              <a:rPr lang="en-US" sz="7300" dirty="0">
                <a:solidFill>
                  <a:schemeClr val="bg1">
                    <a:lumMod val="95000"/>
                  </a:schemeClr>
                </a:solidFill>
              </a:rPr>
              <a:t>Roadmap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7A095D9-63A6-443E-A79B-06030250D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7344" y="1253331"/>
            <a:ext cx="6846455" cy="4351338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What</a:t>
            </a:r>
          </a:p>
          <a:p>
            <a:pPr marL="0" indent="0">
              <a:buNone/>
            </a:pPr>
            <a:endParaRPr lang="en-US" sz="4000" b="1" dirty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buNone/>
            </a:pP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Why (and Why Not)</a:t>
            </a:r>
          </a:p>
          <a:p>
            <a:pPr marL="0" indent="0">
              <a:buNone/>
            </a:pPr>
            <a:endParaRPr lang="en-US" sz="4000" b="1" dirty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buNone/>
            </a:pP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How</a:t>
            </a:r>
          </a:p>
          <a:p>
            <a:pPr marL="0" indent="0">
              <a:buNone/>
            </a:pPr>
            <a:endParaRPr lang="en-US" sz="4000" b="1" dirty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buNone/>
            </a:pP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136129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1061" y="1615257"/>
            <a:ext cx="11353177" cy="942413"/>
          </a:xfrm>
        </p:spPr>
        <p:txBody>
          <a:bodyPr anchor="t"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Building Event-Driven Applications Using Azure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9A80F32-C68B-4E03-BCAE-34973D7AA27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5279" y="3686143"/>
            <a:ext cx="9144000" cy="2842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Dustin Ewers</a:t>
            </a:r>
          </a:p>
          <a:p>
            <a:pPr algn="l"/>
            <a:r>
              <a:rPr lang="en-US" dirty="0"/>
              <a:t>Centare</a:t>
            </a:r>
          </a:p>
          <a:p>
            <a:pPr algn="l"/>
            <a:r>
              <a:rPr lang="en-US" dirty="0"/>
              <a:t>www.dustinewers.com</a:t>
            </a:r>
          </a:p>
          <a:p>
            <a:pPr algn="l"/>
            <a:r>
              <a:rPr lang="en-US" dirty="0">
                <a:hlinkClick r:id="rId2"/>
              </a:rPr>
              <a:t>https://www.linkedin.com/in/dustinewers/</a:t>
            </a:r>
            <a:endParaRPr lang="en-US" dirty="0"/>
          </a:p>
          <a:p>
            <a:pPr algn="l"/>
            <a:r>
              <a:rPr lang="en-US" dirty="0"/>
              <a:t>https://github.com/DustinEwers/event-driven-arch-azure</a:t>
            </a:r>
          </a:p>
        </p:txBody>
      </p:sp>
    </p:spTree>
    <p:extLst>
      <p:ext uri="{BB962C8B-B14F-4D97-AF65-F5344CB8AC3E}">
        <p14:creationId xmlns:p14="http://schemas.microsoft.com/office/powerpoint/2010/main" val="1407880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834485-79A9-494E-9E79-4C0119AD2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Event Driven Architecture?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80F9A7-9600-4A4A-9C03-5065046D7A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70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762DC-B31E-4B92-9ABD-E54170940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 to Microservices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667207B-B890-44B4-A1AC-74213291FE9D}"/>
              </a:ext>
            </a:extLst>
          </p:cNvPr>
          <p:cNvSpPr/>
          <p:nvPr/>
        </p:nvSpPr>
        <p:spPr>
          <a:xfrm>
            <a:off x="838200" y="1563366"/>
            <a:ext cx="2662177" cy="45364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E93516A-63F1-4EE4-BCD7-A422BDB1C042}"/>
              </a:ext>
            </a:extLst>
          </p:cNvPr>
          <p:cNvSpPr/>
          <p:nvPr/>
        </p:nvSpPr>
        <p:spPr>
          <a:xfrm>
            <a:off x="4155310" y="3582756"/>
            <a:ext cx="2106593" cy="4977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5A4D135-AA4D-4D8A-9759-A8A4B9775BCE}"/>
              </a:ext>
            </a:extLst>
          </p:cNvPr>
          <p:cNvSpPr/>
          <p:nvPr/>
        </p:nvSpPr>
        <p:spPr>
          <a:xfrm>
            <a:off x="6910085" y="1563366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82A9FA5-5E3E-4C5E-908D-C852E1A81B21}"/>
              </a:ext>
            </a:extLst>
          </p:cNvPr>
          <p:cNvSpPr/>
          <p:nvPr/>
        </p:nvSpPr>
        <p:spPr>
          <a:xfrm>
            <a:off x="8891285" y="1563365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40D6679-0C04-41E2-BCBF-9A5E8A2F35B1}"/>
              </a:ext>
            </a:extLst>
          </p:cNvPr>
          <p:cNvSpPr/>
          <p:nvPr/>
        </p:nvSpPr>
        <p:spPr>
          <a:xfrm>
            <a:off x="6910085" y="3093334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C375BF9-0763-4A7A-989C-A6582C78B7F8}"/>
              </a:ext>
            </a:extLst>
          </p:cNvPr>
          <p:cNvSpPr/>
          <p:nvPr/>
        </p:nvSpPr>
        <p:spPr>
          <a:xfrm>
            <a:off x="8947229" y="3093333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6ABDFD3-9E4A-47CD-8AEF-4C9EE9842B23}"/>
              </a:ext>
            </a:extLst>
          </p:cNvPr>
          <p:cNvSpPr/>
          <p:nvPr/>
        </p:nvSpPr>
        <p:spPr>
          <a:xfrm>
            <a:off x="6910085" y="4619766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0170C37-A5CC-4A4D-BDE7-30EE4FDE2FDF}"/>
              </a:ext>
            </a:extLst>
          </p:cNvPr>
          <p:cNvSpPr/>
          <p:nvPr/>
        </p:nvSpPr>
        <p:spPr>
          <a:xfrm>
            <a:off x="8947229" y="4619767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485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5F7B8D36-567A-44EA-8896-912BC4224A54}"/>
              </a:ext>
            </a:extLst>
          </p:cNvPr>
          <p:cNvSpPr/>
          <p:nvPr/>
        </p:nvSpPr>
        <p:spPr>
          <a:xfrm>
            <a:off x="1635728" y="499158"/>
            <a:ext cx="8549672" cy="5694747"/>
          </a:xfrm>
          <a:custGeom>
            <a:avLst/>
            <a:gdLst>
              <a:gd name="connsiteX0" fmla="*/ 0 w 8549672"/>
              <a:gd name="connsiteY0" fmla="*/ 949143 h 5694747"/>
              <a:gd name="connsiteX1" fmla="*/ 949143 w 8549672"/>
              <a:gd name="connsiteY1" fmla="*/ 0 h 5694747"/>
              <a:gd name="connsiteX2" fmla="*/ 7600529 w 8549672"/>
              <a:gd name="connsiteY2" fmla="*/ 0 h 5694747"/>
              <a:gd name="connsiteX3" fmla="*/ 8549672 w 8549672"/>
              <a:gd name="connsiteY3" fmla="*/ 949143 h 5694747"/>
              <a:gd name="connsiteX4" fmla="*/ 8549672 w 8549672"/>
              <a:gd name="connsiteY4" fmla="*/ 4745604 h 5694747"/>
              <a:gd name="connsiteX5" fmla="*/ 7600529 w 8549672"/>
              <a:gd name="connsiteY5" fmla="*/ 5694747 h 5694747"/>
              <a:gd name="connsiteX6" fmla="*/ 949143 w 8549672"/>
              <a:gd name="connsiteY6" fmla="*/ 5694747 h 5694747"/>
              <a:gd name="connsiteX7" fmla="*/ 0 w 8549672"/>
              <a:gd name="connsiteY7" fmla="*/ 4745604 h 5694747"/>
              <a:gd name="connsiteX8" fmla="*/ 0 w 8549672"/>
              <a:gd name="connsiteY8" fmla="*/ 949143 h 5694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549672" h="5694747" fill="none" extrusionOk="0">
                <a:moveTo>
                  <a:pt x="0" y="949143"/>
                </a:moveTo>
                <a:cubicBezTo>
                  <a:pt x="-16917" y="422210"/>
                  <a:pt x="462685" y="30864"/>
                  <a:pt x="949143" y="0"/>
                </a:cubicBezTo>
                <a:cubicBezTo>
                  <a:pt x="2186222" y="130954"/>
                  <a:pt x="6817342" y="43574"/>
                  <a:pt x="7600529" y="0"/>
                </a:cubicBezTo>
                <a:cubicBezTo>
                  <a:pt x="8171166" y="71533"/>
                  <a:pt x="8575526" y="456615"/>
                  <a:pt x="8549672" y="949143"/>
                </a:cubicBezTo>
                <a:cubicBezTo>
                  <a:pt x="8399233" y="1871062"/>
                  <a:pt x="8635551" y="3639044"/>
                  <a:pt x="8549672" y="4745604"/>
                </a:cubicBezTo>
                <a:cubicBezTo>
                  <a:pt x="8478064" y="5281560"/>
                  <a:pt x="8114348" y="5687586"/>
                  <a:pt x="7600529" y="5694747"/>
                </a:cubicBezTo>
                <a:cubicBezTo>
                  <a:pt x="5428347" y="5849944"/>
                  <a:pt x="1626909" y="5857767"/>
                  <a:pt x="949143" y="5694747"/>
                </a:cubicBezTo>
                <a:cubicBezTo>
                  <a:pt x="429450" y="5633821"/>
                  <a:pt x="-16419" y="5279388"/>
                  <a:pt x="0" y="4745604"/>
                </a:cubicBezTo>
                <a:cubicBezTo>
                  <a:pt x="64656" y="3406514"/>
                  <a:pt x="-17807" y="1347764"/>
                  <a:pt x="0" y="949143"/>
                </a:cubicBezTo>
                <a:close/>
              </a:path>
              <a:path w="8549672" h="5694747" stroke="0" extrusionOk="0">
                <a:moveTo>
                  <a:pt x="0" y="949143"/>
                </a:moveTo>
                <a:cubicBezTo>
                  <a:pt x="-22083" y="411325"/>
                  <a:pt x="392611" y="12136"/>
                  <a:pt x="949143" y="0"/>
                </a:cubicBezTo>
                <a:cubicBezTo>
                  <a:pt x="2611278" y="132882"/>
                  <a:pt x="4490233" y="-84951"/>
                  <a:pt x="7600529" y="0"/>
                </a:cubicBezTo>
                <a:cubicBezTo>
                  <a:pt x="8066628" y="56735"/>
                  <a:pt x="8546363" y="443237"/>
                  <a:pt x="8549672" y="949143"/>
                </a:cubicBezTo>
                <a:cubicBezTo>
                  <a:pt x="8569859" y="1948587"/>
                  <a:pt x="8702152" y="4107108"/>
                  <a:pt x="8549672" y="4745604"/>
                </a:cubicBezTo>
                <a:cubicBezTo>
                  <a:pt x="8566880" y="5271842"/>
                  <a:pt x="8150920" y="5640839"/>
                  <a:pt x="7600529" y="5694747"/>
                </a:cubicBezTo>
                <a:cubicBezTo>
                  <a:pt x="6819202" y="5782386"/>
                  <a:pt x="4020273" y="5622068"/>
                  <a:pt x="949143" y="5694747"/>
                </a:cubicBezTo>
                <a:cubicBezTo>
                  <a:pt x="416128" y="5610658"/>
                  <a:pt x="-11320" y="5285533"/>
                  <a:pt x="0" y="4745604"/>
                </a:cubicBezTo>
                <a:cubicBezTo>
                  <a:pt x="-38581" y="4121032"/>
                  <a:pt x="63341" y="1844983"/>
                  <a:pt x="0" y="949143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D7E9AF0-7154-48D0-A717-F5FB3E977B37}"/>
              </a:ext>
            </a:extLst>
          </p:cNvPr>
          <p:cNvSpPr/>
          <p:nvPr/>
        </p:nvSpPr>
        <p:spPr>
          <a:xfrm>
            <a:off x="2117735" y="2856372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B3DAD7E-791D-48D6-BEC1-7C0DCE0199A9}"/>
              </a:ext>
            </a:extLst>
          </p:cNvPr>
          <p:cNvSpPr/>
          <p:nvPr/>
        </p:nvSpPr>
        <p:spPr>
          <a:xfrm>
            <a:off x="3358652" y="4496740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9A0EF6E-7C5B-4D5D-87D6-7BF291123FD2}"/>
              </a:ext>
            </a:extLst>
          </p:cNvPr>
          <p:cNvSpPr/>
          <p:nvPr/>
        </p:nvSpPr>
        <p:spPr>
          <a:xfrm>
            <a:off x="5622964" y="2959441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702D8F6-AB8C-44D6-A344-A11313BDADF8}"/>
              </a:ext>
            </a:extLst>
          </p:cNvPr>
          <p:cNvSpPr/>
          <p:nvPr/>
        </p:nvSpPr>
        <p:spPr>
          <a:xfrm>
            <a:off x="5108615" y="664095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A7E4487-DE13-4282-B550-52AF3B0F4F0B}"/>
              </a:ext>
            </a:extLst>
          </p:cNvPr>
          <p:cNvSpPr/>
          <p:nvPr/>
        </p:nvSpPr>
        <p:spPr>
          <a:xfrm>
            <a:off x="7181207" y="4628108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163D2F5-7078-4BE7-BD71-84BE4644126A}"/>
              </a:ext>
            </a:extLst>
          </p:cNvPr>
          <p:cNvSpPr/>
          <p:nvPr/>
        </p:nvSpPr>
        <p:spPr>
          <a:xfrm>
            <a:off x="8416591" y="2161735"/>
            <a:ext cx="1423203" cy="13497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ED46F0C-C4A2-413A-A69D-2440580F00C6}"/>
              </a:ext>
            </a:extLst>
          </p:cNvPr>
          <p:cNvCxnSpPr>
            <a:stCxn id="7" idx="2"/>
            <a:endCxn id="9" idx="0"/>
          </p:cNvCxnSpPr>
          <p:nvPr/>
        </p:nvCxnSpPr>
        <p:spPr>
          <a:xfrm>
            <a:off x="5820217" y="2013828"/>
            <a:ext cx="3307976" cy="1479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45052B-9F53-4F86-8BAC-C00D5B721C42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 flipV="1">
            <a:off x="3540938" y="2836602"/>
            <a:ext cx="4875653" cy="6946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3453943-5384-403C-A38D-CED0D27F5C7D}"/>
              </a:ext>
            </a:extLst>
          </p:cNvPr>
          <p:cNvCxnSpPr>
            <a:cxnSpLocks/>
            <a:stCxn id="7" idx="2"/>
            <a:endCxn id="4" idx="3"/>
          </p:cNvCxnSpPr>
          <p:nvPr/>
        </p:nvCxnSpPr>
        <p:spPr>
          <a:xfrm flipH="1">
            <a:off x="3540938" y="2013828"/>
            <a:ext cx="2279279" cy="1517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69DC98-9EB0-45E7-95DB-827AA4B22220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7046167" y="2836602"/>
            <a:ext cx="1370424" cy="7977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05D99E9-73F9-4742-8AE2-815BC28E477F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3540938" y="3531239"/>
            <a:ext cx="3640269" cy="1771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5234C3-69C7-47B8-990C-571131CAFA84}"/>
              </a:ext>
            </a:extLst>
          </p:cNvPr>
          <p:cNvCxnSpPr>
            <a:cxnSpLocks/>
            <a:stCxn id="6" idx="1"/>
            <a:endCxn id="5" idx="0"/>
          </p:cNvCxnSpPr>
          <p:nvPr/>
        </p:nvCxnSpPr>
        <p:spPr>
          <a:xfrm flipH="1">
            <a:off x="4070254" y="3634308"/>
            <a:ext cx="1552710" cy="862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70EB65E-3F08-4A4A-A214-C39495365CD9}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>
            <a:off x="5820217" y="2013828"/>
            <a:ext cx="514349" cy="9456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711B36E-6FF6-4CB2-8930-1BB3491783D7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>
            <a:off x="4781855" y="5171607"/>
            <a:ext cx="2399352" cy="131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D388E85-2E56-45C5-89ED-B611ABF1CFE4}"/>
              </a:ext>
            </a:extLst>
          </p:cNvPr>
          <p:cNvCxnSpPr>
            <a:cxnSpLocks/>
            <a:stCxn id="9" idx="1"/>
            <a:endCxn id="8" idx="0"/>
          </p:cNvCxnSpPr>
          <p:nvPr/>
        </p:nvCxnSpPr>
        <p:spPr>
          <a:xfrm flipH="1">
            <a:off x="7892809" y="2836602"/>
            <a:ext cx="523782" cy="17915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02E8E71-B034-4FA1-92A8-CB3B0AC76D25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531818" y="1338962"/>
            <a:ext cx="1360990" cy="33866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D4D6460-0138-42B1-A08A-67BCE4AB88CE}"/>
              </a:ext>
            </a:extLst>
          </p:cNvPr>
          <p:cNvCxnSpPr>
            <a:cxnSpLocks/>
            <a:stCxn id="4" idx="0"/>
            <a:endCxn id="7" idx="1"/>
          </p:cNvCxnSpPr>
          <p:nvPr/>
        </p:nvCxnSpPr>
        <p:spPr>
          <a:xfrm flipV="1">
            <a:off x="2829337" y="1338962"/>
            <a:ext cx="2279278" cy="1517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5BA67588-4394-4B6F-A717-7BA6588E23A4}"/>
              </a:ext>
            </a:extLst>
          </p:cNvPr>
          <p:cNvCxnSpPr>
            <a:cxnSpLocks/>
            <a:stCxn id="5" idx="1"/>
            <a:endCxn id="4" idx="2"/>
          </p:cNvCxnSpPr>
          <p:nvPr/>
        </p:nvCxnSpPr>
        <p:spPr>
          <a:xfrm flipH="1" flipV="1">
            <a:off x="2829337" y="4206105"/>
            <a:ext cx="529315" cy="9655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399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4C69A-1086-4ABE-975B-8934507EF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Running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8F0A6-6CA4-4E97-B8E2-9170951FF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Payment Gateways</a:t>
            </a:r>
          </a:p>
          <a:p>
            <a:r>
              <a:rPr lang="en-US" dirty="0"/>
              <a:t>Binding Insurance Policies</a:t>
            </a:r>
          </a:p>
          <a:p>
            <a:r>
              <a:rPr lang="en-US" dirty="0"/>
              <a:t>Talking to Ancient Backend Systems</a:t>
            </a:r>
          </a:p>
          <a:p>
            <a:r>
              <a:rPr lang="en-US" dirty="0"/>
              <a:t>Reports</a:t>
            </a:r>
          </a:p>
          <a:p>
            <a:r>
              <a:rPr lang="en-US" dirty="0"/>
              <a:t>PDF/Video/Image Conversion</a:t>
            </a:r>
          </a:p>
          <a:p>
            <a:r>
              <a:rPr lang="en-US" dirty="0"/>
              <a:t>Batch Processes</a:t>
            </a:r>
          </a:p>
        </p:txBody>
      </p:sp>
    </p:spTree>
    <p:extLst>
      <p:ext uri="{BB962C8B-B14F-4D97-AF65-F5344CB8AC3E}">
        <p14:creationId xmlns:p14="http://schemas.microsoft.com/office/powerpoint/2010/main" val="1218629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FDB86-90F9-4ACB-8228-842232824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98A14-18CC-45A8-A8AB-03BDAA71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Sensor readings</a:t>
            </a:r>
          </a:p>
          <a:p>
            <a:r>
              <a:rPr lang="en-US" dirty="0"/>
              <a:t>Telemetry</a:t>
            </a:r>
          </a:p>
        </p:txBody>
      </p:sp>
    </p:spTree>
    <p:extLst>
      <p:ext uri="{BB962C8B-B14F-4D97-AF65-F5344CB8AC3E}">
        <p14:creationId xmlns:p14="http://schemas.microsoft.com/office/powerpoint/2010/main" val="750300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4A6BD-4735-42BE-BDA6-A5BFB3840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What do these things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1674255846"/>
      </p:ext>
    </p:extLst>
  </p:cSld>
  <p:clrMapOvr>
    <a:masterClrMapping/>
  </p:clrMapOvr>
</p:sld>
</file>

<file path=ppt/theme/theme1.xml><?xml version="1.0" encoding="utf-8"?>
<a:theme xmlns:a="http://schemas.openxmlformats.org/drawingml/2006/main" name="MaterialPP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erialPPtheme" id="{49627983-3D9C-4C97-A37A-5558417AFE27}" vid="{BB3ACB18-27AF-487F-BF50-81A71D1597BE}"/>
    </a:ext>
  </a:extLst>
</a:theme>
</file>

<file path=ppt/theme/theme2.xml><?xml version="1.0" encoding="utf-8"?>
<a:theme xmlns:a="http://schemas.openxmlformats.org/drawingml/2006/main" name="1_MaterialPP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erialPPtheme" id="{49627983-3D9C-4C97-A37A-5558417AFE27}" vid="{BB3ACB18-27AF-487F-BF50-81A71D1597B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MaterialPPtheme</Template>
  <TotalTime>1382</TotalTime>
  <Words>892</Words>
  <Application>Microsoft Office PowerPoint</Application>
  <PresentationFormat>Widescreen</PresentationFormat>
  <Paragraphs>233</Paragraphs>
  <Slides>30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Franklin Gothic Book</vt:lpstr>
      <vt:lpstr>Franklin Gothic Medium</vt:lpstr>
      <vt:lpstr>Segoe UI</vt:lpstr>
      <vt:lpstr>MaterialPPtheme</vt:lpstr>
      <vt:lpstr>1_MaterialPPtheme</vt:lpstr>
      <vt:lpstr>Building Event-Driven Applications Using Azure</vt:lpstr>
      <vt:lpstr>Backstory</vt:lpstr>
      <vt:lpstr>Roadmap</vt:lpstr>
      <vt:lpstr>What is Event Driven Architecture?</vt:lpstr>
      <vt:lpstr>Monolith to Microservices</vt:lpstr>
      <vt:lpstr>PowerPoint Presentation</vt:lpstr>
      <vt:lpstr>Long Running Processes</vt:lpstr>
      <vt:lpstr>Data Flows</vt:lpstr>
      <vt:lpstr>What do these things have in common?</vt:lpstr>
      <vt:lpstr>Components</vt:lpstr>
      <vt:lpstr>What is an event?</vt:lpstr>
      <vt:lpstr>PowerPoint Presentation</vt:lpstr>
      <vt:lpstr>Event Patterns</vt:lpstr>
      <vt:lpstr>Pub/Sub</vt:lpstr>
      <vt:lpstr>Event Sourcing</vt:lpstr>
      <vt:lpstr>Event Streaming</vt:lpstr>
      <vt:lpstr>Why Event Driven Architecture?</vt:lpstr>
      <vt:lpstr>Decoupling Apps</vt:lpstr>
      <vt:lpstr>Scaling</vt:lpstr>
      <vt:lpstr>Pitfalls</vt:lpstr>
      <vt:lpstr>More Pitfalls</vt:lpstr>
      <vt:lpstr>How do I do Event Driven Architecture?</vt:lpstr>
      <vt:lpstr>Cheap Ways</vt:lpstr>
      <vt:lpstr>Azure Services</vt:lpstr>
      <vt:lpstr>Event Grid</vt:lpstr>
      <vt:lpstr>Event Hub</vt:lpstr>
      <vt:lpstr>Service Bus</vt:lpstr>
      <vt:lpstr>Service Bus APIs</vt:lpstr>
      <vt:lpstr>Demo – Payment API</vt:lpstr>
      <vt:lpstr>Building Event-Driven Applications Using Azure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Event-Driven Applications Using Azure</dc:title>
  <dc:creator>Dustin Ewers</dc:creator>
  <cp:lastModifiedBy>Dustin Ewers</cp:lastModifiedBy>
  <cp:revision>2</cp:revision>
  <dcterms:created xsi:type="dcterms:W3CDTF">2020-10-28T13:56:15Z</dcterms:created>
  <dcterms:modified xsi:type="dcterms:W3CDTF">2021-01-07T01:10:04Z</dcterms:modified>
</cp:coreProperties>
</file>

<file path=docProps/thumbnail.jpeg>
</file>